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14" r:id="rId2"/>
    <p:sldId id="470" r:id="rId3"/>
    <p:sldId id="452" r:id="rId4"/>
    <p:sldId id="447" r:id="rId5"/>
    <p:sldId id="433" r:id="rId6"/>
    <p:sldId id="448" r:id="rId7"/>
    <p:sldId id="435" r:id="rId8"/>
    <p:sldId id="434" r:id="rId9"/>
    <p:sldId id="449" r:id="rId10"/>
    <p:sldId id="436" r:id="rId11"/>
    <p:sldId id="453" r:id="rId12"/>
    <p:sldId id="454" r:id="rId13"/>
    <p:sldId id="455" r:id="rId14"/>
    <p:sldId id="500" r:id="rId15"/>
    <p:sldId id="501" r:id="rId16"/>
    <p:sldId id="502" r:id="rId17"/>
    <p:sldId id="503" r:id="rId18"/>
    <p:sldId id="504" r:id="rId19"/>
    <p:sldId id="505" r:id="rId20"/>
    <p:sldId id="456" r:id="rId21"/>
    <p:sldId id="506" r:id="rId22"/>
    <p:sldId id="507" r:id="rId23"/>
    <p:sldId id="508" r:id="rId24"/>
    <p:sldId id="509" r:id="rId25"/>
    <p:sldId id="510" r:id="rId26"/>
    <p:sldId id="511" r:id="rId27"/>
    <p:sldId id="451" r:id="rId28"/>
    <p:sldId id="457" r:id="rId29"/>
    <p:sldId id="513" r:id="rId30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>
        <p:scale>
          <a:sx n="100" d="100"/>
          <a:sy n="100" d="100"/>
        </p:scale>
        <p:origin x="-267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6452D6-5DAA-4491-A2DC-C4148FB3D01B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C8A978-CED3-47E3-807F-BE047D7BE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48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pPr>
              <a:defRPr/>
            </a:pPr>
            <a:fld id="{C0A7009F-0B1D-4C93-A0A1-3DD29ED41177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pPr>
              <a:defRPr/>
            </a:pPr>
            <a:fld id="{B8F65515-ABC8-452E-AFBB-EFFE2B940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8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an_Diego_Natural_History_Museu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rnegie_Museum_of_Natural_History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nckenberg_Museu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iological_typ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Carnegie_Museum_of_Natural_History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Line</a:t>
            </a:r>
            <a:r>
              <a:rPr lang="en-US" baseline="0" dirty="0" smtClean="0"/>
              <a:t> drawing from Wikipedia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2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Line</a:t>
            </a:r>
            <a:r>
              <a:rPr lang="en-US" baseline="0" dirty="0" smtClean="0"/>
              <a:t> drawing from Wikipedia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57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Line</a:t>
            </a:r>
            <a:r>
              <a:rPr lang="en-US" baseline="0" dirty="0" smtClean="0"/>
              <a:t> drawing from Wikipedia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1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96E96F-B5D4-4BAA-BD41-C4D119387F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Mounted </a:t>
            </a:r>
            <a:r>
              <a:rPr lang="en-US" i="1" dirty="0" smtClean="0">
                <a:effectLst/>
              </a:rPr>
              <a:t>A. </a:t>
            </a:r>
            <a:r>
              <a:rPr lang="en-US" i="1" dirty="0" err="1" smtClean="0">
                <a:effectLst/>
              </a:rPr>
              <a:t>fragilis</a:t>
            </a:r>
            <a:r>
              <a:rPr lang="en-US" dirty="0" smtClean="0">
                <a:effectLst/>
              </a:rPr>
              <a:t> skeleton cast, </a:t>
            </a:r>
            <a:r>
              <a:rPr lang="en-US" dirty="0" smtClean="0">
                <a:effectLst/>
                <a:hlinkClick r:id="rId3" action="ppaction://hlinkfile" tooltip="San Diego Natural History Museum"/>
              </a:rPr>
              <a:t>San Diego Natural History Museum</a:t>
            </a:r>
            <a:r>
              <a:rPr lang="en-US" dirty="0" smtClean="0">
                <a:effectLst/>
              </a:rPr>
              <a:t> (Wikipedia)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Mounted skeleton of </a:t>
            </a:r>
            <a:r>
              <a:rPr lang="en-US" i="1" dirty="0" smtClean="0">
                <a:effectLst/>
              </a:rPr>
              <a:t>A. </a:t>
            </a:r>
            <a:r>
              <a:rPr lang="en-US" i="1" dirty="0" err="1" smtClean="0">
                <a:effectLst/>
              </a:rPr>
              <a:t>louisae</a:t>
            </a:r>
            <a:r>
              <a:rPr lang="en-US" dirty="0" smtClean="0">
                <a:effectLst/>
              </a:rPr>
              <a:t>, </a:t>
            </a:r>
            <a:r>
              <a:rPr lang="en-US" dirty="0" smtClean="0">
                <a:effectLst/>
                <a:hlinkClick r:id="rId3" action="ppaction://hlinkfile" tooltip="Carnegie Museum of Natural History"/>
              </a:rPr>
              <a:t>Carnegie Museum of Natural History</a:t>
            </a:r>
            <a:r>
              <a:rPr lang="en-US" dirty="0" smtClean="0">
                <a:effectLst/>
              </a:rPr>
              <a:t> (Wikipedia)</a:t>
            </a:r>
            <a:r>
              <a:rPr lang="en-US" baseline="0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2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Reconstructed </a:t>
            </a:r>
            <a:r>
              <a:rPr lang="en-US" i="1" dirty="0" smtClean="0">
                <a:effectLst/>
              </a:rPr>
              <a:t>S. </a:t>
            </a:r>
            <a:r>
              <a:rPr lang="en-US" i="1" dirty="0" err="1" smtClean="0">
                <a:effectLst/>
              </a:rPr>
              <a:t>stenops</a:t>
            </a:r>
            <a:r>
              <a:rPr lang="en-US" dirty="0" smtClean="0">
                <a:effectLst/>
              </a:rPr>
              <a:t> skeleton, </a:t>
            </a:r>
            <a:r>
              <a:rPr lang="en-US" dirty="0" err="1" smtClean="0">
                <a:effectLst/>
                <a:hlinkClick r:id="rId3" action="ppaction://hlinkfile" tooltip="Senckenberg Museum"/>
              </a:rPr>
              <a:t>Senckenberg</a:t>
            </a:r>
            <a:r>
              <a:rPr lang="en-US" dirty="0" smtClean="0">
                <a:effectLst/>
                <a:hlinkClick r:id="rId3" action="ppaction://hlinkfile" tooltip="Senckenberg Museum"/>
              </a:rPr>
              <a:t> Museum</a:t>
            </a:r>
            <a:r>
              <a:rPr lang="en-US" dirty="0" smtClean="0">
                <a:effectLst/>
              </a:rPr>
              <a:t> (Wikipedia)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Reconstructed </a:t>
            </a:r>
            <a:r>
              <a:rPr lang="en-US" dirty="0" smtClean="0">
                <a:effectLst/>
                <a:hlinkClick r:id="rId3" action="ppaction://hlinkfile" tooltip="Biological type"/>
              </a:rPr>
              <a:t>type</a:t>
            </a:r>
            <a:r>
              <a:rPr lang="en-US" dirty="0" smtClean="0">
                <a:effectLst/>
              </a:rPr>
              <a:t> specimen (CM 9380) at the </a:t>
            </a:r>
            <a:r>
              <a:rPr lang="en-US" dirty="0" smtClean="0">
                <a:effectLst/>
                <a:hlinkClick r:id="rId4" action="ppaction://hlinkfile" tooltip="Carnegie Museum of Natural History"/>
              </a:rPr>
              <a:t>Carnegie Museum of Natural History</a:t>
            </a:r>
            <a:r>
              <a:rPr lang="en-US" dirty="0" smtClean="0">
                <a:effectLst/>
              </a:rPr>
              <a:t> </a:t>
            </a:r>
            <a:r>
              <a:rPr lang="en-US" smtClean="0">
                <a:effectLst/>
              </a:rPr>
              <a:t>(Wikipedia)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r>
              <a:rPr lang="en-US" baseline="0" dirty="0" smtClean="0"/>
              <a:t> drawing from Wikipedia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6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Line</a:t>
            </a:r>
            <a:r>
              <a:rPr lang="en-US" baseline="0" dirty="0" smtClean="0"/>
              <a:t> drawing from Wikipedia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2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Line</a:t>
            </a:r>
            <a:r>
              <a:rPr lang="en-US" baseline="0" dirty="0" smtClean="0"/>
              <a:t> drawing from Wikipedia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9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84794-374B-44DE-BAFC-0B91000FD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0569-012C-456B-B277-AF90284FF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5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10E62-113B-4883-84D8-19EE07BD6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7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C9CE-9B2B-470C-B407-5339AF1C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0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157A1-A761-4114-BB3E-2A7ECF82A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7CFB2-6791-4B0B-B4BE-BB46F9B7B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4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D7768-88FA-4B3C-A414-440F36F81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5A83-E418-4835-AD63-065EEFD93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9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A5CD-7244-4F19-8003-90CE98E56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4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CF1BF-B45A-4764-B0FD-23E4189C8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2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4104-D9FA-49C4-ADD5-F421A4A88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5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A8B2E2-E4C8-4BD9-B0B8-9C266C4B7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major@l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Everyone:</a:t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New Digital Resource for Beginning Greek 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 edition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Wilfred E. Major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wmajor@lsu.edu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6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σπέρμα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seed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ὑπόθεσις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foundation, principle, plan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ὑστερική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woman suffering in her womb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φιλοσοφία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love of wisdom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φωσφόρος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bringing light</a:t>
            </a:r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φωνή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voice </a:t>
            </a:r>
            <a:endParaRPr lang="vi-VN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χαρακτήρ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mark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χ</a:t>
            </a:r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άρι</a:t>
            </a:r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σμα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grace, gift </a:t>
            </a:r>
            <a:endParaRPr lang="vi-VN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ψυχή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soul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ὦ μέγα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big “o”</a:t>
            </a:r>
            <a:endParaRPr lang="vi-VN" sz="280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001000" cy="4114800"/>
          </a:xfrm>
        </p:spPr>
        <p:txBody>
          <a:bodyPr/>
          <a:lstStyle/>
          <a:p>
            <a:r>
              <a:rPr lang="en-US" sz="2800" b="1" smtClean="0">
                <a:solidFill>
                  <a:srgbClr val="FFFF00"/>
                </a:solidFill>
              </a:rPr>
              <a:t>Practice with English derivatives</a:t>
            </a:r>
            <a:endParaRPr lang="el-GR" sz="2800" b="1" smtClean="0">
              <a:solidFill>
                <a:srgbClr val="FFFF00"/>
              </a:solidFill>
            </a:endParaRP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The following slides give lists of ancient Greek words and an additional word to be added to each of them. 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Combine them to form modern English words. 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How do you think the ancient definitions led to the modern ones?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ἀρχαῖος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ancient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ἀστέροι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stars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βίος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life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εὖ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well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ζῷον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living thing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θεός 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god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μῦθος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story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οἶκος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home </a:t>
            </a:r>
            <a:r>
              <a:rPr lang="en-US" sz="2400" smtClean="0">
                <a:solidFill>
                  <a:schemeClr val="bg1"/>
                </a:solidFill>
                <a:latin typeface="Palatino Linotype" pitchFamily="18" charset="0"/>
              </a:rPr>
              <a:t>(hint: </a:t>
            </a:r>
            <a:r>
              <a:rPr lang="el-GR" sz="2400" smtClean="0">
                <a:solidFill>
                  <a:schemeClr val="bg1"/>
                </a:solidFill>
                <a:latin typeface="Palatino Linotype" pitchFamily="18" charset="0"/>
              </a:rPr>
              <a:t>οι </a:t>
            </a:r>
            <a:r>
              <a:rPr lang="en-US" sz="2400" smtClean="0">
                <a:solidFill>
                  <a:schemeClr val="bg1"/>
                </a:solidFill>
                <a:latin typeface="Palatino Linotype" pitchFamily="18" charset="0"/>
              </a:rPr>
              <a:t>is later pronounced ē)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τέχνη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skill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χρόνος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time</a:t>
            </a:r>
          </a:p>
          <a:p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1076" name="TextBox 1"/>
          <p:cNvSpPr txBox="1">
            <a:spLocks noChangeArrowheads="1"/>
          </p:cNvSpPr>
          <p:nvPr/>
        </p:nvSpPr>
        <p:spPr bwMode="auto">
          <a:xfrm>
            <a:off x="4230688" y="6316663"/>
            <a:ext cx="4913312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λόγος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word, understanding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ἄλλος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other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ἀπάτη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deception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βροντή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thunder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δεῖνος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awesome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στέγος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roof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τύραννος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tyrant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indent="0">
              <a:buFontTx/>
              <a:buNone/>
              <a:defRPr/>
            </a:pP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2100" name="TextBox 1"/>
          <p:cNvSpPr txBox="1">
            <a:spLocks noChangeArrowheads="1"/>
          </p:cNvSpPr>
          <p:nvPr/>
        </p:nvSpPr>
        <p:spPr bwMode="auto">
          <a:xfrm>
            <a:off x="3352800" y="5867400"/>
            <a:ext cx="2776538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σαῦρος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lizard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ἄλλος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other </a:t>
            </a:r>
            <a:r>
              <a:rPr lang="en-US" sz="2800" dirty="0" err="1" smtClean="0">
                <a:solidFill>
                  <a:schemeClr val="bg1"/>
                </a:solidFill>
                <a:latin typeface="Palatino Linotype" pitchFamily="18" charset="0"/>
              </a:rPr>
              <a:t>Allosaurus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ἀπάτη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deception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βροντή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thunder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δεῖνος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awesome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στέγος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roof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τύραννος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tyrant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indent="0">
              <a:buFontTx/>
              <a:buNone/>
              <a:defRPr/>
            </a:pP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2100" name="TextBox 1"/>
          <p:cNvSpPr txBox="1">
            <a:spLocks noChangeArrowheads="1"/>
          </p:cNvSpPr>
          <p:nvPr/>
        </p:nvSpPr>
        <p:spPr bwMode="auto">
          <a:xfrm>
            <a:off x="3352800" y="5867400"/>
            <a:ext cx="2776538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σαῦρος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lizard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33600"/>
            <a:ext cx="3782291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ἄλλος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other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ἀπάτη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deception </a:t>
            </a:r>
            <a:r>
              <a:rPr lang="en-US" sz="2800" dirty="0" err="1" smtClean="0">
                <a:solidFill>
                  <a:schemeClr val="bg1"/>
                </a:solidFill>
                <a:latin typeface="Palatino Linotype" pitchFamily="18" charset="0"/>
              </a:rPr>
              <a:t>Apatasaurus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 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βροντή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thunder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δεῖνος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awesome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στέγος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roof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τύραννος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tyrant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indent="0">
              <a:buFontTx/>
              <a:buNone/>
              <a:defRPr/>
            </a:pP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2100" name="TextBox 1"/>
          <p:cNvSpPr txBox="1">
            <a:spLocks noChangeArrowheads="1"/>
          </p:cNvSpPr>
          <p:nvPr/>
        </p:nvSpPr>
        <p:spPr bwMode="auto">
          <a:xfrm>
            <a:off x="3352800" y="5867400"/>
            <a:ext cx="2776538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σαῦρος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lizard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90" y="2671324"/>
            <a:ext cx="4457537" cy="29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9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ἄλλος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other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ἀπάτη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deception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βροντή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thunder Brontosaurus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δεῖνος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awesome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στέγος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roof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τύραννος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tyrant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indent="0">
              <a:buFontTx/>
              <a:buNone/>
              <a:defRPr/>
            </a:pP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2100" name="TextBox 1"/>
          <p:cNvSpPr txBox="1">
            <a:spLocks noChangeArrowheads="1"/>
          </p:cNvSpPr>
          <p:nvPr/>
        </p:nvSpPr>
        <p:spPr bwMode="auto">
          <a:xfrm>
            <a:off x="3352800" y="5867400"/>
            <a:ext cx="2776538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σαῦρος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lizard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2310"/>
            <a:ext cx="3659927" cy="24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9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ἄλλος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other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ἀπάτη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deception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βροντή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thunder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δεῖνος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awesome Dinosaur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στέγος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roof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τύραννος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tyrant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indent="0">
              <a:buFontTx/>
              <a:buNone/>
              <a:defRPr/>
            </a:pP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2100" name="TextBox 1"/>
          <p:cNvSpPr txBox="1">
            <a:spLocks noChangeArrowheads="1"/>
          </p:cNvSpPr>
          <p:nvPr/>
        </p:nvSpPr>
        <p:spPr bwMode="auto">
          <a:xfrm>
            <a:off x="3352800" y="5867400"/>
            <a:ext cx="2776538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σαῦρος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lizard </a:t>
            </a:r>
          </a:p>
        </p:txBody>
      </p:sp>
    </p:spTree>
    <p:extLst>
      <p:ext uri="{BB962C8B-B14F-4D97-AF65-F5344CB8AC3E}">
        <p14:creationId xmlns:p14="http://schemas.microsoft.com/office/powerpoint/2010/main" val="1028919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ἄλλος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other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ἀπάτη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deception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βροντή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thunder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δεῖνος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awesome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στέγος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roof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Stegosaurus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τύραννος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tyrant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indent="0">
              <a:buFontTx/>
              <a:buNone/>
              <a:defRPr/>
            </a:pP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2100" name="TextBox 1"/>
          <p:cNvSpPr txBox="1">
            <a:spLocks noChangeArrowheads="1"/>
          </p:cNvSpPr>
          <p:nvPr/>
        </p:nvSpPr>
        <p:spPr bwMode="auto">
          <a:xfrm>
            <a:off x="3352800" y="5867400"/>
            <a:ext cx="2776538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σαῦρος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lizard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99960"/>
            <a:ext cx="3747516" cy="201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ἄλλος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other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ἀπάτη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deception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βροντή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thunder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δεῖνος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awesome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στέγος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roof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τύραννος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tyrant Tyrannosaurus 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indent="0">
              <a:buFontTx/>
              <a:buNone/>
              <a:defRPr/>
            </a:pP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2100" name="TextBox 1"/>
          <p:cNvSpPr txBox="1">
            <a:spLocks noChangeArrowheads="1"/>
          </p:cNvSpPr>
          <p:nvPr/>
        </p:nvSpPr>
        <p:spPr bwMode="auto">
          <a:xfrm>
            <a:off x="3352800" y="5867400"/>
            <a:ext cx="2776538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σαῦρος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lizard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15" y="1543051"/>
            <a:ext cx="379655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class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the Greek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alphabet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Greek words with 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English derivatives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πέντε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five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ἕξ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six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ἑπτά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seven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ὀκτώ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eight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δέκα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ten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δώδεκα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twelve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3124" name="TextBox 1"/>
          <p:cNvSpPr txBox="1">
            <a:spLocks noChangeArrowheads="1"/>
          </p:cNvSpPr>
          <p:nvPr/>
        </p:nvSpPr>
        <p:spPr bwMode="auto">
          <a:xfrm>
            <a:off x="3609975" y="5867400"/>
            <a:ext cx="2201863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γόνυ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knee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πέντε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five: pentagon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ἕξ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six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ἑπτά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seven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ὀκτώ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eight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δέκα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ten </a:t>
            </a: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δώδεκα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twelve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3124" name="TextBox 1"/>
          <p:cNvSpPr txBox="1">
            <a:spLocks noChangeArrowheads="1"/>
          </p:cNvSpPr>
          <p:nvPr/>
        </p:nvSpPr>
        <p:spPr bwMode="auto">
          <a:xfrm>
            <a:off x="3609975" y="5867400"/>
            <a:ext cx="2201863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γόνυ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knee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38" y="1695450"/>
            <a:ext cx="2714625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04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πέντε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five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ἕξ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six: hexagon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ἑπτά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seven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ὀκτώ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eight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δέκα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ten </a:t>
            </a: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δώδεκα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twelve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3124" name="TextBox 1"/>
          <p:cNvSpPr txBox="1">
            <a:spLocks noChangeArrowheads="1"/>
          </p:cNvSpPr>
          <p:nvPr/>
        </p:nvSpPr>
        <p:spPr bwMode="auto">
          <a:xfrm>
            <a:off x="3609975" y="5867400"/>
            <a:ext cx="2201863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γόνυ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knee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3735803" cy="3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0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πέντε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five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ἕξ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six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ἑπτά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: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seven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ὀκτώ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eight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δέκα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ten </a:t>
            </a: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δώδεκα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twelve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3124" name="TextBox 1"/>
          <p:cNvSpPr txBox="1">
            <a:spLocks noChangeArrowheads="1"/>
          </p:cNvSpPr>
          <p:nvPr/>
        </p:nvSpPr>
        <p:spPr bwMode="auto">
          <a:xfrm>
            <a:off x="3609975" y="5867400"/>
            <a:ext cx="2201863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γόνυ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knee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68" y="1600200"/>
            <a:ext cx="364273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04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πέντε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five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ἕξ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six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ἑπτά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seven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ὀκτώ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eight: octagon 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δέκα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ten </a:t>
            </a: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δώδεκα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twelve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3124" name="TextBox 1"/>
          <p:cNvSpPr txBox="1">
            <a:spLocks noChangeArrowheads="1"/>
          </p:cNvSpPr>
          <p:nvPr/>
        </p:nvSpPr>
        <p:spPr bwMode="auto">
          <a:xfrm>
            <a:off x="3609975" y="5867400"/>
            <a:ext cx="2201863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γόνυ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knee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3752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04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πέντε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five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ἕξ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six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ἑπτά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seven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ὀκτώ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eight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δέκα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ten: decagon  </a:t>
            </a: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δώδεκα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twelve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3124" name="TextBox 1"/>
          <p:cNvSpPr txBox="1">
            <a:spLocks noChangeArrowheads="1"/>
          </p:cNvSpPr>
          <p:nvPr/>
        </p:nvSpPr>
        <p:spPr bwMode="auto">
          <a:xfrm>
            <a:off x="3609975" y="5867400"/>
            <a:ext cx="2201863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γόνυ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knee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06" y="1600200"/>
            <a:ext cx="4006470" cy="38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04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πέντε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five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ἕξ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six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ἑπτά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seven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ὀκτώ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eight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δέκα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ten </a:t>
            </a: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δώδεκα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twelve: dodecagon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3124" name="TextBox 1"/>
          <p:cNvSpPr txBox="1">
            <a:spLocks noChangeArrowheads="1"/>
          </p:cNvSpPr>
          <p:nvPr/>
        </p:nvSpPr>
        <p:spPr bwMode="auto">
          <a:xfrm>
            <a:off x="3609975" y="5867400"/>
            <a:ext cx="2201863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γόνυ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knee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04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βαρύς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weight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παιδίον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little child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ποδές 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feet </a:t>
            </a:r>
          </a:p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ψυχή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soul </a:t>
            </a:r>
          </a:p>
          <a:p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4148" name="TextBox 1"/>
          <p:cNvSpPr txBox="1">
            <a:spLocks noChangeArrowheads="1"/>
          </p:cNvSpPr>
          <p:nvPr/>
        </p:nvSpPr>
        <p:spPr bwMode="auto">
          <a:xfrm>
            <a:off x="2590800" y="5867400"/>
            <a:ext cx="4402138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Palatino Linotype" pitchFamily="18" charset="0"/>
              </a:rPr>
              <a:t>+ </a:t>
            </a:r>
            <a:r>
              <a:rPr lang="el-GR" sz="2800">
                <a:solidFill>
                  <a:srgbClr val="FFFF00"/>
                </a:solidFill>
                <a:latin typeface="Palatino Linotype" pitchFamily="18" charset="0"/>
              </a:rPr>
              <a:t>ἰατρικά </a:t>
            </a:r>
            <a:r>
              <a:rPr lang="en-US" sz="2800">
                <a:solidFill>
                  <a:schemeClr val="bg1"/>
                </a:solidFill>
                <a:latin typeface="Palatino Linotype" pitchFamily="18" charset="0"/>
              </a:rPr>
              <a:t>healing, medical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If </a:t>
            </a:r>
            <a:r>
              <a:rPr lang="el-GR" sz="2800" dirty="0" smtClean="0">
                <a:solidFill>
                  <a:srgbClr val="FFFF00"/>
                </a:solidFill>
                <a:latin typeface="Palatino Linotype" pitchFamily="18" charset="0"/>
              </a:rPr>
              <a:t>φιλία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means “love,” based on the word “necrophilia,” can you figure out what </a:t>
            </a:r>
            <a:r>
              <a:rPr lang="el-GR" sz="2800" dirty="0" smtClean="0">
                <a:solidFill>
                  <a:srgbClr val="FFFF00"/>
                </a:solidFill>
                <a:latin typeface="Palatino Linotype" pitchFamily="18" charset="0"/>
              </a:rPr>
              <a:t>νεκρός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means?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If </a:t>
            </a:r>
            <a:r>
              <a:rPr lang="el-GR" sz="2800" dirty="0" smtClean="0">
                <a:solidFill>
                  <a:srgbClr val="FFFF00"/>
                </a:solidFill>
                <a:latin typeface="Palatino Linotype" pitchFamily="18" charset="0"/>
              </a:rPr>
              <a:t>ἀράχνης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means “spider,” based on the word “arachnophobia,” can you figure out what </a:t>
            </a:r>
            <a:r>
              <a:rPr lang="el-GR" sz="2800" dirty="0" smtClean="0">
                <a:solidFill>
                  <a:srgbClr val="FFFF00"/>
                </a:solidFill>
                <a:latin typeface="Palatino Linotype" pitchFamily="18" charset="0"/>
              </a:rPr>
              <a:t>φόβος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means?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Based on the word “pyromania,” can you figure out what the words </a:t>
            </a:r>
            <a:r>
              <a:rPr lang="el-GR" sz="2800" dirty="0" smtClean="0">
                <a:solidFill>
                  <a:srgbClr val="FFFF00"/>
                </a:solidFill>
                <a:latin typeface="Palatino Linotype" pitchFamily="18" charset="0"/>
              </a:rPr>
              <a:t>πῦρ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lang="el-GR" sz="2800" dirty="0" smtClean="0">
                <a:solidFill>
                  <a:srgbClr val="FFFF00"/>
                </a:solidFill>
                <a:latin typeface="Palatino Linotype" pitchFamily="18" charset="0"/>
              </a:rPr>
              <a:t>μανία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mean?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If </a:t>
            </a:r>
            <a:r>
              <a:rPr lang="el-GR" sz="2800" dirty="0" smtClean="0">
                <a:solidFill>
                  <a:srgbClr val="FFFF00"/>
                </a:solidFill>
                <a:latin typeface="Palatino Linotype" pitchFamily="18" charset="0"/>
              </a:rPr>
              <a:t>πάρδαλις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refers to a leopard, or something with leopard spots, and</a:t>
            </a:r>
            <a:r>
              <a:rPr lang="el-GR" sz="2800" dirty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el-GR" sz="2800" dirty="0" smtClean="0">
                <a:solidFill>
                  <a:srgbClr val="FFFF00"/>
                </a:solidFill>
                <a:latin typeface="Palatino Linotype" pitchFamily="18" charset="0"/>
              </a:rPr>
              <a:t>κάμηλος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is a camel, can you guess what animal a </a:t>
            </a:r>
            <a:r>
              <a:rPr lang="el-GR" sz="2800" dirty="0" smtClean="0">
                <a:solidFill>
                  <a:srgbClr val="FFFF00"/>
                </a:solidFill>
                <a:latin typeface="Palatino Linotype" pitchFamily="18" charset="0"/>
              </a:rPr>
              <a:t>καμηλοπάρδαλις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is?  </a:t>
            </a:r>
            <a:endParaRPr lang="el-GR" sz="28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7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114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Practice with English derivatives</a:t>
            </a:r>
            <a:endParaRPr lang="el-GR" sz="2800" b="1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The following slides give ancient Greek words with their definitions.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Say them out loud in Greek.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Match them up with modern English words.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How do you think the ancient definitions led to the modern ones?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ἀγάπη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love, charity </a:t>
            </a:r>
            <a:endParaRPr lang="vi-VN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ἄγγελος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messenger </a:t>
            </a:r>
            <a:endParaRPr lang="vi-VN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ἀθλητής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competitor for a prize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A</a:t>
            </a:r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ἰθιοπία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land of the burnt-faced people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ἀμοιβή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exchange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ἀμνηστία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forgetting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ἀναρχία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a place or time with no ruler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ἀποκάλυψις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uncovering, revelation </a:t>
            </a:r>
          </a:p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ἀπόστολος</a:t>
            </a:r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ambassador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ἄρωμα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spice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αὐτόματον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spontaneous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ἁρμονία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joint, agreement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ἄτομος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uncut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βίος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life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βοτάνη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grass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γένεσις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birth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γ</a:t>
            </a:r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εωμετρία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measuring the earth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γράμμα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letter (of the alphabet) </a:t>
            </a:r>
            <a:endParaRPr lang="vi-VN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γραφή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writing, drawing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γυμνάσιον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a place for exercising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</a:t>
            </a:r>
            <a:r>
              <a:rPr lang="vi-VN" sz="2800" dirty="0" smtClean="0">
                <a:solidFill>
                  <a:schemeClr val="bg1"/>
                </a:solidFill>
                <a:latin typeface="Palatino Linotype" pitchFamily="18" charset="0"/>
              </a:rPr>
              <a:t>α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ί</a:t>
            </a:r>
            <a:r>
              <a:rPr lang="vi-VN" sz="2800" dirty="0" smtClean="0">
                <a:solidFill>
                  <a:schemeClr val="bg1"/>
                </a:solidFill>
                <a:latin typeface="Palatino Linotype" pitchFamily="18" charset="0"/>
              </a:rPr>
              <a:t>μ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ω</a:t>
            </a:r>
            <a:r>
              <a:rPr lang="vi-VN" sz="2800" dirty="0" smtClean="0">
                <a:solidFill>
                  <a:schemeClr val="bg1"/>
                </a:solidFill>
                <a:latin typeface="Palatino Linotype" pitchFamily="18" charset="0"/>
              </a:rPr>
              <a:t>ν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 divinity, demon </a:t>
            </a:r>
            <a:endParaRPr lang="vi-VN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δημοκρατία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 people-power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διάβολος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deceiver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δίπλωμα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 paper folded in half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δόγμα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 opinion, decree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δρᾶμα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 action </a:t>
            </a:r>
            <a:endParaRPr lang="el-GR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δύω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two </a:t>
            </a:r>
          </a:p>
          <a:p>
            <a:r>
              <a:rPr lang="vi-VN" sz="2800" dirty="0" smtClean="0">
                <a:solidFill>
                  <a:schemeClr val="bg1"/>
                </a:solidFill>
                <a:latin typeface="Palatino Linotype" pitchFamily="18" charset="0"/>
              </a:rPr>
              <a:t>ἐγώ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 I </a:t>
            </a:r>
            <a:endParaRPr lang="vi-VN" sz="2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ε</a:t>
            </a:r>
            <a:r>
              <a:rPr lang="vi-VN" sz="2800" dirty="0" smtClean="0">
                <a:solidFill>
                  <a:schemeClr val="bg1"/>
                </a:solidFill>
                <a:latin typeface="Palatino Linotype" pitchFamily="18" charset="0"/>
              </a:rPr>
              <a:t>ἰρήνη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 peace </a:t>
            </a:r>
          </a:p>
          <a:p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ε</a:t>
            </a:r>
            <a:r>
              <a:rPr lang="vi-VN" sz="2800" dirty="0" smtClean="0">
                <a:solidFill>
                  <a:schemeClr val="bg1"/>
                </a:solidFill>
                <a:latin typeface="Palatino Linotype" pitchFamily="18" charset="0"/>
              </a:rPr>
              <a:t>ὐ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</a:rPr>
              <a:t>α</a:t>
            </a:r>
            <a:r>
              <a:rPr lang="vi-VN" sz="2800" dirty="0" smtClean="0">
                <a:solidFill>
                  <a:schemeClr val="bg1"/>
                </a:solidFill>
                <a:latin typeface="Palatino Linotype" pitchFamily="18" charset="0"/>
              </a:rPr>
              <a:t>γγέλιον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 (reward for) good news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ζωή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life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ἱπποπόταμος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river horse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ἱστορία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research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καρδία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heart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κατάλογος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enrollment register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κλῖμαξ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ladder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κ</a:t>
            </a:r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όσμος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order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κρατήρ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mixing bowl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κ</a:t>
            </a:r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ρίσις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judgment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κ</a:t>
            </a:r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ύρι</a:t>
            </a:r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ος, Κύριε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master, Lord </a:t>
            </a:r>
            <a:endParaRPr lang="vi-VN" sz="280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κύκλος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circle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μαθηματικά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mathematics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μ</a:t>
            </a:r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ανία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madness </a:t>
            </a:r>
            <a:endParaRPr lang="vi-VN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μ</a:t>
            </a:r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αρτυρία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testimony </a:t>
            </a:r>
            <a:endParaRPr lang="vi-VN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μηχανικός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engineer </a:t>
            </a:r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μισογύνης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woman hater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μ</a:t>
            </a:r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υστήριον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secret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ο</a:t>
            </a:r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ἰκο</a:t>
            </a:r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νομία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household management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ὂ μικρόν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small “o”</a:t>
            </a:r>
            <a:endParaRPr lang="vi-VN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παλίνδρομος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running backward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παραβολή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comparison, parable </a:t>
            </a:r>
            <a:endParaRPr lang="vi-VN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π</a:t>
            </a:r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νευμονία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lung disease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ποιητής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maker, creater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πολιτικά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politics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προφήτης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interpreter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ῥαψῳδία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recitation </a:t>
            </a: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ῥητορική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the field of speechmaking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ῥινόκερως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horn-nosed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σκελετόν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 dried out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σ</a:t>
            </a:r>
            <a:r>
              <a:rPr lang="vi-VN" sz="2800" smtClean="0">
                <a:solidFill>
                  <a:schemeClr val="bg1"/>
                </a:solidFill>
                <a:latin typeface="Palatino Linotype" pitchFamily="18" charset="0"/>
              </a:rPr>
              <a:t>οφία</a:t>
            </a:r>
            <a:r>
              <a:rPr lang="el-GR" sz="280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Palatino Linotype" pitchFamily="18" charset="0"/>
              </a:rPr>
              <a:t>wisdom </a:t>
            </a:r>
            <a:endParaRPr lang="el-GR" sz="280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11960</TotalTime>
  <Words>932</Words>
  <Application>Microsoft Office PowerPoint</Application>
  <PresentationFormat>On-screen Show (4:3)</PresentationFormat>
  <Paragraphs>255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Ancient Greek for Everyone: A New Digital Resource for Beginning Greek 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GREEK</dc:title>
  <dc:creator>Wilffred Major</dc:creator>
  <cp:lastModifiedBy>Wilfred E Major</cp:lastModifiedBy>
  <cp:revision>288</cp:revision>
  <dcterms:created xsi:type="dcterms:W3CDTF">2005-08-20T17:59:16Z</dcterms:created>
  <dcterms:modified xsi:type="dcterms:W3CDTF">2013-09-06T00:18:01Z</dcterms:modified>
</cp:coreProperties>
</file>